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85" r:id="rId3"/>
    <p:sldId id="279" r:id="rId4"/>
    <p:sldId id="280" r:id="rId5"/>
    <p:sldId id="293" r:id="rId6"/>
    <p:sldId id="263" r:id="rId7"/>
    <p:sldId id="273" r:id="rId8"/>
    <p:sldId id="290" r:id="rId9"/>
    <p:sldId id="288" r:id="rId10"/>
    <p:sldId id="289" r:id="rId11"/>
    <p:sldId id="272" r:id="rId12"/>
    <p:sldId id="294" r:id="rId13"/>
    <p:sldId id="268" r:id="rId14"/>
    <p:sldId id="269" r:id="rId15"/>
    <p:sldId id="295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60" autoAdjust="0"/>
  </p:normalViewPr>
  <p:slideViewPr>
    <p:cSldViewPr>
      <p:cViewPr varScale="1">
        <p:scale>
          <a:sx n="98" d="100"/>
          <a:sy n="98" d="100"/>
        </p:scale>
        <p:origin x="15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8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BFF3-9CC4-47E7-B9FF-B92175A159EC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F8B4D-07B3-4FCC-94B5-C366F6E1D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91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200" dirty="0">
              <a:solidFill>
                <a:schemeClr val="l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F8B4D-07B3-4FCC-94B5-C366F6E1D6F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23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F8B4D-07B3-4FCC-94B5-C366F6E1D6F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509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81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07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1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55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9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58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8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5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1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23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569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A711-A934-43CF-97F6-99336A0707C5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6FCEC-E614-48DA-916A-48B1B08B6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4194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Agenda 12</a:t>
            </a:r>
            <a:r>
              <a:rPr lang="en-GB" sz="2400" b="1" baseline="30000" dirty="0"/>
              <a:t>th</a:t>
            </a:r>
            <a:r>
              <a:rPr lang="en-GB" sz="2400" b="1" dirty="0"/>
              <a:t>  June 2019</a:t>
            </a:r>
          </a:p>
          <a:p>
            <a:endParaRPr lang="en-GB" b="1" dirty="0"/>
          </a:p>
          <a:p>
            <a:pPr marL="342900" indent="-342900">
              <a:buAutoNum type="arabicPeriod"/>
            </a:pPr>
            <a:r>
              <a:rPr lang="en-GB" b="1" dirty="0"/>
              <a:t>Apologies for absence</a:t>
            </a:r>
          </a:p>
          <a:p>
            <a:pPr marL="342900" indent="-342900">
              <a:buAutoNum type="arabicPeriod"/>
            </a:pPr>
            <a:endParaRPr lang="en-GB" b="1" dirty="0"/>
          </a:p>
          <a:p>
            <a:r>
              <a:rPr lang="en-GB" b="1" dirty="0"/>
              <a:t> 2. Approval of Minutes of previous AGM on  12</a:t>
            </a:r>
            <a:r>
              <a:rPr lang="en-GB" b="1" baseline="30000" dirty="0"/>
              <a:t>th</a:t>
            </a:r>
            <a:r>
              <a:rPr lang="en-GB" b="1" dirty="0"/>
              <a:t>  June 2019</a:t>
            </a:r>
          </a:p>
          <a:p>
            <a:endParaRPr lang="en-GB" b="1" dirty="0"/>
          </a:p>
          <a:p>
            <a:r>
              <a:rPr lang="en-GB" b="1" dirty="0"/>
              <a:t> 3. Current financial position Autumn 2020 </a:t>
            </a:r>
          </a:p>
          <a:p>
            <a:endParaRPr lang="en-GB" b="1" dirty="0"/>
          </a:p>
          <a:p>
            <a:r>
              <a:rPr lang="en-GB" b="1" dirty="0"/>
              <a:t> 4. Election of Committee for the session 2020-2021</a:t>
            </a:r>
          </a:p>
          <a:p>
            <a:endParaRPr lang="en-GB" b="1" dirty="0"/>
          </a:p>
          <a:p>
            <a:r>
              <a:rPr lang="en-GB" b="1" dirty="0"/>
              <a:t> 5. Chair’s report </a:t>
            </a:r>
          </a:p>
          <a:p>
            <a:endParaRPr lang="en-GB" b="1" dirty="0"/>
          </a:p>
          <a:p>
            <a:r>
              <a:rPr lang="en-GB" b="1" dirty="0"/>
              <a:t> 6. AOB</a:t>
            </a:r>
          </a:p>
          <a:p>
            <a:r>
              <a:rPr lang="en-GB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7324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224135"/>
          </a:xfrm>
        </p:spPr>
        <p:txBody>
          <a:bodyPr>
            <a:normAutofit/>
          </a:bodyPr>
          <a:lstStyle/>
          <a:p>
            <a:r>
              <a:rPr lang="en-GB" dirty="0"/>
              <a:t>Lecture attendances past 6 years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EAB3DE0-373B-47EF-9E03-D76E54CC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3105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1DF8A9C-0736-4106-84D4-F7143736D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541327"/>
            <a:ext cx="5160653" cy="310188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05AAA8-BC7C-4487-906C-CF090FE4EB53}"/>
              </a:ext>
            </a:extLst>
          </p:cNvPr>
          <p:cNvGraphicFramePr>
            <a:graphicFrameLocks noGrp="1"/>
          </p:cNvGraphicFramePr>
          <p:nvPr/>
        </p:nvGraphicFramePr>
        <p:xfrm>
          <a:off x="371974" y="1465640"/>
          <a:ext cx="5311139" cy="196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1998">
                  <a:extLst>
                    <a:ext uri="{9D8B030D-6E8A-4147-A177-3AD203B41FA5}">
                      <a16:colId xmlns:a16="http://schemas.microsoft.com/office/drawing/2014/main" val="667416611"/>
                    </a:ext>
                  </a:extLst>
                </a:gridCol>
                <a:gridCol w="1261833">
                  <a:extLst>
                    <a:ext uri="{9D8B030D-6E8A-4147-A177-3AD203B41FA5}">
                      <a16:colId xmlns:a16="http://schemas.microsoft.com/office/drawing/2014/main" val="1233701366"/>
                    </a:ext>
                  </a:extLst>
                </a:gridCol>
                <a:gridCol w="1077484">
                  <a:extLst>
                    <a:ext uri="{9D8B030D-6E8A-4147-A177-3AD203B41FA5}">
                      <a16:colId xmlns:a16="http://schemas.microsoft.com/office/drawing/2014/main" val="1299822361"/>
                    </a:ext>
                  </a:extLst>
                </a:gridCol>
                <a:gridCol w="1439824">
                  <a:extLst>
                    <a:ext uri="{9D8B030D-6E8A-4147-A177-3AD203B41FA5}">
                      <a16:colId xmlns:a16="http://schemas.microsoft.com/office/drawing/2014/main" val="349801558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Year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Members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Guests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Total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487083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2013-14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48286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2014-15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700600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2015-16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127396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2016-17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863428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2017-18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97475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2018-19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96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4896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2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1152128"/>
          </a:xfrm>
        </p:spPr>
        <p:txBody>
          <a:bodyPr>
            <a:normAutofit/>
          </a:bodyPr>
          <a:lstStyle/>
          <a:p>
            <a:r>
              <a:rPr lang="en-GB" sz="3200" b="1" dirty="0"/>
              <a:t>Visits 2018-2019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412777"/>
            <a:ext cx="8352928" cy="4752527"/>
          </a:xfrm>
        </p:spPr>
        <p:txBody>
          <a:bodyPr/>
          <a:lstStyle/>
          <a:p>
            <a:pPr algn="l"/>
            <a:r>
              <a:rPr lang="en-GB" sz="2400" b="1" dirty="0"/>
              <a:t> 		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         </a:t>
            </a:r>
            <a:r>
              <a:rPr lang="en-GB" sz="2400" b="1" u="sng" dirty="0">
                <a:solidFill>
                  <a:schemeClr val="tx1"/>
                </a:solidFill>
              </a:rPr>
              <a:t>2018</a:t>
            </a:r>
          </a:p>
          <a:p>
            <a:pPr algn="l"/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ay                  Jurassic Coast trip from Exmouth</a:t>
            </a:r>
            <a:b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May                  National Physical Laboratory</a:t>
            </a:r>
          </a:p>
          <a:p>
            <a:pPr algn="l"/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June		</a:t>
            </a:r>
            <a:r>
              <a:rPr lang="en-GB" sz="24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Westmill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Wind Farm</a:t>
            </a:r>
          </a:p>
          <a:p>
            <a:pPr algn="l"/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October	Portsmouth Historic Dockyard</a:t>
            </a:r>
          </a:p>
          <a:p>
            <a:pPr algn="l"/>
            <a:r>
              <a:rPr lang="en-GB" dirty="0"/>
              <a:t>                    </a:t>
            </a:r>
            <a:r>
              <a:rPr lang="en-GB" sz="2400" u="sng" dirty="0"/>
              <a:t>2019</a:t>
            </a:r>
          </a:p>
          <a:p>
            <a:pPr algn="l"/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April     	Lyon Observatory</a:t>
            </a:r>
          </a:p>
          <a:p>
            <a:pPr algn="l"/>
            <a:endParaRPr lang="en-GB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031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FBB40-0CFD-4F26-B9C9-6D71B2081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CSTS Projects and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B9686-4877-40A4-A5F2-3EB4E59FB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Expand our existing school grants programme</a:t>
            </a:r>
          </a:p>
          <a:p>
            <a:r>
              <a:rPr lang="en-GB" dirty="0"/>
              <a:t>Widen membership – more younger members</a:t>
            </a:r>
          </a:p>
          <a:p>
            <a:r>
              <a:rPr lang="en-GB" dirty="0"/>
              <a:t>Your views on re-naming to Gloucestershire Science &amp; Technology Society</a:t>
            </a:r>
          </a:p>
          <a:p>
            <a:r>
              <a:rPr lang="en-GB" dirty="0"/>
              <a:t>Occasional less formal debates</a:t>
            </a:r>
          </a:p>
          <a:p>
            <a:r>
              <a:rPr lang="en-GB" dirty="0"/>
              <a:t>Newsletter – Is this of interest to members?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95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84175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Committee 2018-2019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132856"/>
            <a:ext cx="7632848" cy="34339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2800" dirty="0"/>
              <a:t>Chair: </a:t>
            </a:r>
            <a:r>
              <a:rPr lang="en-GB" sz="2800" b="1" dirty="0">
                <a:solidFill>
                  <a:srgbClr val="FFC000"/>
                </a:solidFill>
              </a:rPr>
              <a:t>Mr John Mulligan (Retiring in 2020)</a:t>
            </a:r>
          </a:p>
          <a:p>
            <a:pPr algn="l"/>
            <a:r>
              <a:rPr lang="en-GB" sz="2800" dirty="0"/>
              <a:t>Vice-chair: </a:t>
            </a:r>
            <a:r>
              <a:rPr lang="en-GB" sz="2800" b="1" dirty="0">
                <a:solidFill>
                  <a:srgbClr val="FFC000"/>
                </a:solidFill>
              </a:rPr>
              <a:t>Vacant</a:t>
            </a:r>
          </a:p>
          <a:p>
            <a:pPr algn="l"/>
            <a:r>
              <a:rPr lang="en-GB" sz="2800" dirty="0"/>
              <a:t>Committee Secretary: </a:t>
            </a:r>
            <a:r>
              <a:rPr lang="en-GB" sz="2800" b="1" dirty="0">
                <a:solidFill>
                  <a:srgbClr val="FFC000"/>
                </a:solidFill>
              </a:rPr>
              <a:t>Dr Christopher Wise</a:t>
            </a:r>
          </a:p>
          <a:p>
            <a:pPr algn="l"/>
            <a:r>
              <a:rPr lang="en-GB" sz="2800" dirty="0"/>
              <a:t>Membership Secretary: </a:t>
            </a:r>
            <a:r>
              <a:rPr lang="en-GB" sz="2800" b="1" dirty="0">
                <a:solidFill>
                  <a:srgbClr val="FFC000"/>
                </a:solidFill>
              </a:rPr>
              <a:t>Mr Andrew Bernard</a:t>
            </a:r>
          </a:p>
          <a:p>
            <a:pPr algn="l"/>
            <a:r>
              <a:rPr lang="en-GB" sz="2800" dirty="0"/>
              <a:t>Programme Secretary: </a:t>
            </a:r>
            <a:r>
              <a:rPr lang="en-GB" sz="2800" b="1" dirty="0">
                <a:solidFill>
                  <a:srgbClr val="FFC000"/>
                </a:solidFill>
              </a:rPr>
              <a:t>Dr Malcolm </a:t>
            </a:r>
            <a:r>
              <a:rPr lang="en-GB" sz="2800" b="1" dirty="0" err="1">
                <a:solidFill>
                  <a:srgbClr val="FFC000"/>
                </a:solidFill>
              </a:rPr>
              <a:t>Savidge</a:t>
            </a:r>
            <a:endParaRPr lang="en-GB" sz="2800" b="1" dirty="0">
              <a:solidFill>
                <a:srgbClr val="FFC000"/>
              </a:solidFill>
            </a:endParaRPr>
          </a:p>
          <a:p>
            <a:pPr algn="l"/>
            <a:r>
              <a:rPr lang="en-GB" sz="2800" dirty="0">
                <a:solidFill>
                  <a:schemeClr val="tx1"/>
                </a:solidFill>
              </a:rPr>
              <a:t>IT &amp; Website</a:t>
            </a:r>
            <a:r>
              <a:rPr lang="en-GB" sz="2800" b="1" dirty="0">
                <a:solidFill>
                  <a:schemeClr val="tx1"/>
                </a:solidFill>
              </a:rPr>
              <a:t>: </a:t>
            </a:r>
            <a:r>
              <a:rPr lang="en-GB" sz="2800" b="1" dirty="0">
                <a:solidFill>
                  <a:srgbClr val="FFC000"/>
                </a:solidFill>
              </a:rPr>
              <a:t>Mr Richard Gunner</a:t>
            </a:r>
            <a:br>
              <a:rPr lang="en-GB" sz="2800" b="1" dirty="0">
                <a:solidFill>
                  <a:srgbClr val="FFC000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Visits Organiser: </a:t>
            </a:r>
            <a:r>
              <a:rPr lang="en-GB" sz="2800" b="1" dirty="0">
                <a:solidFill>
                  <a:srgbClr val="FFC000"/>
                </a:solidFill>
              </a:rPr>
              <a:t>Mrs Daphne Morton</a:t>
            </a:r>
          </a:p>
          <a:p>
            <a:pPr algn="l"/>
            <a:r>
              <a:rPr lang="en-GB" sz="2800" dirty="0"/>
              <a:t>Treasurer: </a:t>
            </a:r>
            <a:r>
              <a:rPr lang="en-GB" sz="2800" b="1" dirty="0">
                <a:solidFill>
                  <a:srgbClr val="FFC000"/>
                </a:solidFill>
              </a:rPr>
              <a:t>Mr Philip </a:t>
            </a:r>
            <a:r>
              <a:rPr lang="en-GB" sz="2800" b="1" dirty="0" err="1">
                <a:solidFill>
                  <a:srgbClr val="FFC000"/>
                </a:solidFill>
              </a:rPr>
              <a:t>Twentyman</a:t>
            </a:r>
            <a:r>
              <a:rPr lang="en-GB" sz="2800" b="1" dirty="0">
                <a:solidFill>
                  <a:srgbClr val="FFC000"/>
                </a:solidFill>
              </a:rPr>
              <a:t> (Retiring in 2020)</a:t>
            </a:r>
          </a:p>
        </p:txBody>
      </p:sp>
    </p:spTree>
    <p:extLst>
      <p:ext uri="{BB962C8B-B14F-4D97-AF65-F5344CB8AC3E}">
        <p14:creationId xmlns:p14="http://schemas.microsoft.com/office/powerpoint/2010/main" val="3711140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84175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Other helpers 2018-2019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7992888" cy="3600400"/>
          </a:xfrm>
        </p:spPr>
        <p:txBody>
          <a:bodyPr>
            <a:noAutofit/>
          </a:bodyPr>
          <a:lstStyle/>
          <a:p>
            <a:pPr algn="l"/>
            <a:r>
              <a:rPr lang="en-GB" sz="2400" b="1" dirty="0"/>
              <a:t>Independent examiner: </a:t>
            </a:r>
            <a:r>
              <a:rPr lang="en-GB" sz="2400" b="1" dirty="0">
                <a:solidFill>
                  <a:srgbClr val="FFC000"/>
                </a:solidFill>
              </a:rPr>
              <a:t> Mr Tony Gordon</a:t>
            </a:r>
          </a:p>
          <a:p>
            <a:pPr algn="l"/>
            <a:r>
              <a:rPr lang="en-GB" sz="2400" b="1" dirty="0"/>
              <a:t>IT &amp; website: </a:t>
            </a:r>
            <a:r>
              <a:rPr lang="en-GB" sz="2400" b="1" dirty="0">
                <a:solidFill>
                  <a:srgbClr val="FFFF00"/>
                </a:solidFill>
              </a:rPr>
              <a:t>                    </a:t>
            </a:r>
            <a:r>
              <a:rPr lang="en-GB" sz="2400" b="1" dirty="0">
                <a:solidFill>
                  <a:srgbClr val="FFC000"/>
                </a:solidFill>
              </a:rPr>
              <a:t>Mr Richard Gunner &amp; Dr Mann</a:t>
            </a:r>
          </a:p>
          <a:p>
            <a:pPr algn="l"/>
            <a:r>
              <a:rPr lang="en-GB" sz="2400" b="1" dirty="0"/>
              <a:t>Members hospitality: </a:t>
            </a:r>
            <a:r>
              <a:rPr lang="en-GB" sz="2400" b="1" dirty="0">
                <a:solidFill>
                  <a:srgbClr val="FFFF00"/>
                </a:solidFill>
              </a:rPr>
              <a:t>     </a:t>
            </a:r>
            <a:r>
              <a:rPr lang="en-GB" sz="2400" b="1" dirty="0">
                <a:solidFill>
                  <a:srgbClr val="FFC000"/>
                </a:solidFill>
              </a:rPr>
              <a:t>Mrs Jane Gunner &amp; others</a:t>
            </a:r>
          </a:p>
          <a:p>
            <a:pPr algn="l"/>
            <a:r>
              <a:rPr lang="en-GB" sz="2400" b="1" dirty="0"/>
              <a:t>Visits organisers:              </a:t>
            </a:r>
            <a:r>
              <a:rPr lang="en-GB" sz="2400" b="1" dirty="0">
                <a:solidFill>
                  <a:srgbClr val="FFC000"/>
                </a:solidFill>
              </a:rPr>
              <a:t>Mrs Daphne Morton</a:t>
            </a:r>
          </a:p>
          <a:p>
            <a:pPr algn="l"/>
            <a:r>
              <a:rPr lang="en-GB" sz="2400" b="1" dirty="0">
                <a:solidFill>
                  <a:srgbClr val="FFC000"/>
                </a:solidFill>
              </a:rPr>
              <a:t>                                             Mrs Chris Stevens</a:t>
            </a:r>
          </a:p>
          <a:p>
            <a:pPr algn="l"/>
            <a:r>
              <a:rPr lang="en-GB" sz="2400" b="1" dirty="0">
                <a:solidFill>
                  <a:srgbClr val="FFC000"/>
                </a:solidFill>
              </a:rPr>
              <a:t>                                 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816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21F27-3215-43DD-BC2B-62FDB063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A44C-26AF-453C-8D2B-17846F3F3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Any Other Matters to be Raised by Members?</a:t>
            </a:r>
          </a:p>
        </p:txBody>
      </p:sp>
    </p:spTree>
    <p:extLst>
      <p:ext uri="{BB962C8B-B14F-4D97-AF65-F5344CB8AC3E}">
        <p14:creationId xmlns:p14="http://schemas.microsoft.com/office/powerpoint/2010/main" val="1261866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3744416"/>
          </a:xfrm>
        </p:spPr>
        <p:txBody>
          <a:bodyPr>
            <a:normAutofit/>
          </a:bodyPr>
          <a:lstStyle/>
          <a:p>
            <a:r>
              <a:rPr lang="en-GB" dirty="0"/>
              <a:t>Last but certainly not least </a:t>
            </a:r>
            <a:br>
              <a:rPr lang="en-GB" dirty="0"/>
            </a:br>
            <a:br>
              <a:rPr lang="en-GB" dirty="0"/>
            </a:br>
            <a:r>
              <a:rPr lang="en-GB" sz="3600" b="1" dirty="0"/>
              <a:t>A VERY BIG THANK YOU</a:t>
            </a:r>
            <a:br>
              <a:rPr lang="en-GB" sz="3600" b="1" dirty="0"/>
            </a:br>
            <a:r>
              <a:rPr lang="en-GB" sz="3600" b="1" dirty="0"/>
              <a:t> </a:t>
            </a:r>
            <a:r>
              <a:rPr lang="en-GB" sz="2400" b="1" dirty="0"/>
              <a:t>TO ALL OUR COMMITTEE MEMBERS &amp; HELPERS</a:t>
            </a:r>
          </a:p>
        </p:txBody>
      </p:sp>
    </p:spTree>
    <p:extLst>
      <p:ext uri="{BB962C8B-B14F-4D97-AF65-F5344CB8AC3E}">
        <p14:creationId xmlns:p14="http://schemas.microsoft.com/office/powerpoint/2010/main" val="189333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12</a:t>
            </a:r>
            <a:r>
              <a:rPr lang="en-GB" sz="2400" b="1" baseline="30000" dirty="0"/>
              <a:t>th</a:t>
            </a:r>
            <a:r>
              <a:rPr lang="en-GB" sz="2400" b="1" dirty="0"/>
              <a:t>  June 2019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b="1" dirty="0"/>
              <a:t>Apologies for absence: Dr David James, Mr &amp; Mrs </a:t>
            </a:r>
            <a:r>
              <a:rPr lang="en-GB" b="1" dirty="0" err="1"/>
              <a:t>Hateley</a:t>
            </a:r>
            <a:r>
              <a:rPr lang="en-GB" b="1" dirty="0"/>
              <a:t>, Mr Conrad Jones, Dr Michael </a:t>
            </a:r>
            <a:r>
              <a:rPr lang="en-GB" b="1" dirty="0" err="1"/>
              <a:t>McEllin</a:t>
            </a:r>
            <a:r>
              <a:rPr lang="en-GB" b="1" dirty="0"/>
              <a:t>, Dr Mary </a:t>
            </a:r>
            <a:r>
              <a:rPr lang="en-GB" b="1" dirty="0" err="1"/>
              <a:t>Astle</a:t>
            </a:r>
            <a:r>
              <a:rPr lang="en-GB" b="1" dirty="0"/>
              <a:t>, Mr Chris Harmer, Mr Philip </a:t>
            </a:r>
            <a:r>
              <a:rPr lang="en-GB" b="1" dirty="0" err="1"/>
              <a:t>Twentyman</a:t>
            </a:r>
            <a:br>
              <a:rPr lang="en-GB" b="1" dirty="0"/>
            </a:br>
            <a:endParaRPr lang="en-GB" dirty="0"/>
          </a:p>
          <a:p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529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12</a:t>
            </a:r>
            <a:r>
              <a:rPr lang="en-GB" sz="2400" b="1" baseline="30000" dirty="0"/>
              <a:t>th</a:t>
            </a:r>
            <a:r>
              <a:rPr lang="en-GB" sz="2400" b="1" dirty="0"/>
              <a:t>  June 2019</a:t>
            </a:r>
          </a:p>
          <a:p>
            <a:endParaRPr lang="en-GB" dirty="0"/>
          </a:p>
          <a:p>
            <a:r>
              <a:rPr lang="en-GB" sz="2000" b="1" i="1" dirty="0"/>
              <a:t> 2 Approval of Minutes of previous AGM on 13</a:t>
            </a:r>
            <a:r>
              <a:rPr lang="en-GB" sz="2000" b="1" i="1" baseline="30000" dirty="0"/>
              <a:t>th</a:t>
            </a:r>
            <a:r>
              <a:rPr lang="en-GB" sz="2000" b="1" i="1" dirty="0"/>
              <a:t>  June 2018</a:t>
            </a:r>
          </a:p>
          <a:p>
            <a:endParaRPr lang="en-GB" sz="2000" b="1" i="1" dirty="0"/>
          </a:p>
          <a:p>
            <a:r>
              <a:rPr lang="en-GB" sz="2000" b="1" i="1" dirty="0"/>
              <a:t>As circulated to all members last month</a:t>
            </a:r>
          </a:p>
          <a:p>
            <a:endParaRPr lang="en-GB" dirty="0"/>
          </a:p>
          <a:p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313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</a:t>
            </a:r>
            <a:r>
              <a:rPr lang="en-GB" sz="2400" b="1"/>
              <a:t>12</a:t>
            </a:r>
            <a:r>
              <a:rPr lang="en-GB" sz="2400" b="1" baseline="30000"/>
              <a:t>th</a:t>
            </a:r>
            <a:r>
              <a:rPr lang="en-GB" sz="2400" b="1"/>
              <a:t>  November 2020</a:t>
            </a:r>
            <a:endParaRPr lang="en-GB" sz="2400" b="1" dirty="0"/>
          </a:p>
          <a:p>
            <a:r>
              <a:rPr lang="en-GB" sz="2000" b="1" i="1" dirty="0"/>
              <a:t>                                         2018 audited accounts</a:t>
            </a:r>
          </a:p>
          <a:p>
            <a:r>
              <a:rPr lang="en-GB" sz="2000" b="1" i="1" dirty="0"/>
              <a:t>   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2536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12</a:t>
            </a:r>
            <a:r>
              <a:rPr lang="en-GB" sz="2400" b="1" baseline="30000" dirty="0"/>
              <a:t>th</a:t>
            </a:r>
            <a:r>
              <a:rPr lang="en-GB" sz="2400" b="1" dirty="0"/>
              <a:t>  June 2019</a:t>
            </a:r>
          </a:p>
          <a:p>
            <a:r>
              <a:rPr lang="en-GB" sz="2000" b="1" i="1" dirty="0"/>
              <a:t>                                    Current Financial Position June 2019</a:t>
            </a:r>
          </a:p>
          <a:p>
            <a:r>
              <a:rPr lang="en-GB" sz="2000" b="1" i="1" dirty="0"/>
              <a:t>      </a:t>
            </a:r>
          </a:p>
          <a:p>
            <a:endParaRPr lang="en-GB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B8356B3-B1D9-4FEC-B7A1-4C81D17B1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602388"/>
              </p:ext>
            </p:extLst>
          </p:nvPr>
        </p:nvGraphicFramePr>
        <p:xfrm>
          <a:off x="2925546" y="1484784"/>
          <a:ext cx="3528392" cy="4968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Acrobat Document" r:id="rId3" imgW="5667124" imgH="8019903" progId="AcroExch.Document.11">
                  <p:embed/>
                </p:oleObj>
              </mc:Choice>
              <mc:Fallback>
                <p:oleObj name="Acrobat Document" r:id="rId3" imgW="5667124" imgH="8019903" progId="AcroExch.Document.1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391C5A2-189E-41A6-8FD8-CB5DA2578A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5546" y="1484784"/>
                        <a:ext cx="3528392" cy="49685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725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5306" y="620688"/>
            <a:ext cx="78488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CSTS AGM  12</a:t>
            </a:r>
            <a:r>
              <a:rPr lang="en-GB" sz="2400" b="1" baseline="30000" dirty="0"/>
              <a:t>th</a:t>
            </a:r>
            <a:r>
              <a:rPr lang="en-GB" sz="2400" b="1" dirty="0"/>
              <a:t> June 2019</a:t>
            </a:r>
          </a:p>
          <a:p>
            <a:pPr algn="ctr"/>
            <a:endParaRPr lang="en-GB" dirty="0"/>
          </a:p>
          <a:p>
            <a:r>
              <a:rPr lang="en-GB" b="1" dirty="0"/>
              <a:t> 4. Election of Committee to take office for the session 2019-2020 </a:t>
            </a:r>
          </a:p>
          <a:p>
            <a:endParaRPr lang="en-GB" b="1" dirty="0">
              <a:solidFill>
                <a:srgbClr val="00B050"/>
              </a:solidFill>
            </a:endParaRPr>
          </a:p>
          <a:p>
            <a:r>
              <a:rPr lang="en-GB" b="1" dirty="0">
                <a:solidFill>
                  <a:srgbClr val="00B050"/>
                </a:solidFill>
              </a:rPr>
              <a:t>No nominations have been received from the membership. </a:t>
            </a:r>
            <a:br>
              <a:rPr lang="en-GB" b="1" dirty="0">
                <a:solidFill>
                  <a:srgbClr val="00B050"/>
                </a:solidFill>
              </a:rPr>
            </a:br>
            <a:r>
              <a:rPr lang="en-GB" b="1" dirty="0">
                <a:solidFill>
                  <a:srgbClr val="00B050"/>
                </a:solidFill>
              </a:rPr>
              <a:t>The Committee submits the following nominations, all of whom are eligible for election. However, please note the high number of vacancies – current and due.</a:t>
            </a:r>
          </a:p>
          <a:p>
            <a:endParaRPr lang="en-GB" dirty="0"/>
          </a:p>
          <a:p>
            <a:r>
              <a:rPr lang="en-GB" i="1" dirty="0"/>
              <a:t>	</a:t>
            </a: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Chair: Mr John Mulligan (2014) Retiring in 2020</a:t>
            </a:r>
          </a:p>
          <a:p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Vice-Chair: Vacant</a:t>
            </a:r>
            <a:b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Committee Secretary: Dr Christopher Wise 2017</a:t>
            </a:r>
          </a:p>
          <a:p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IT &amp; Website: Mr Richard Gunner (2016)</a:t>
            </a:r>
            <a:b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Membership Secretary:  Mr Andrew Bernard (2018)</a:t>
            </a:r>
            <a:b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Programme Secretary: Dr Malcolm </a:t>
            </a:r>
            <a:r>
              <a:rPr lang="en-GB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Savidge</a:t>
            </a: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(2017) </a:t>
            </a:r>
            <a:b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Treasurer: Mr Philip </a:t>
            </a:r>
            <a:r>
              <a:rPr lang="en-GB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Twentyman</a:t>
            </a: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(2016) Retiring in 2020</a:t>
            </a:r>
            <a:b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Visits Organiser: Mrs Daphne Morton</a:t>
            </a:r>
          </a:p>
          <a:p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</a:t>
            </a:r>
          </a:p>
          <a:p>
            <a:r>
              <a:rPr lang="en-GB" dirty="0">
                <a:solidFill>
                  <a:srgbClr val="FFC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0317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1470025"/>
          </a:xfrm>
        </p:spPr>
        <p:txBody>
          <a:bodyPr/>
          <a:lstStyle/>
          <a:p>
            <a:r>
              <a:rPr lang="en-GB" dirty="0"/>
              <a:t>Chair’s report 2018-2019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/>
          </a:bodyPr>
          <a:lstStyle/>
          <a:p>
            <a:pPr algn="l"/>
            <a:r>
              <a:rPr lang="en-GB" sz="2800" dirty="0"/>
              <a:t>Membership – past 6 years</a:t>
            </a:r>
          </a:p>
          <a:p>
            <a:pPr algn="l"/>
            <a:r>
              <a:rPr lang="en-GB" sz="2800" dirty="0"/>
              <a:t>Lecture attendances &amp; trends </a:t>
            </a:r>
          </a:p>
          <a:p>
            <a:pPr algn="l"/>
            <a:r>
              <a:rPr lang="en-GB" sz="2800" dirty="0"/>
              <a:t>Visits</a:t>
            </a:r>
          </a:p>
          <a:p>
            <a:pPr algn="l"/>
            <a:r>
              <a:rPr lang="en-GB" sz="2800" dirty="0"/>
              <a:t>Current projects</a:t>
            </a:r>
          </a:p>
          <a:p>
            <a:pPr algn="l"/>
            <a:r>
              <a:rPr lang="en-GB" sz="2800" dirty="0"/>
              <a:t>Acknowledgements</a:t>
            </a:r>
          </a:p>
          <a:p>
            <a:pPr algn="l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41299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en-GB" dirty="0"/>
              <a:t>CSTS Membership 2014-2019</a:t>
            </a:r>
            <a:br>
              <a:rPr lang="en-GB" dirty="0"/>
            </a:b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A39DB8-D8D4-425C-B292-091BC4F96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3933056"/>
            <a:ext cx="4584589" cy="2755631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1845528-B274-4EB5-BEA6-EC8DCC3905E9}"/>
              </a:ext>
            </a:extLst>
          </p:cNvPr>
          <p:cNvGraphicFramePr>
            <a:graphicFrameLocks noGrp="1"/>
          </p:cNvGraphicFramePr>
          <p:nvPr/>
        </p:nvGraphicFramePr>
        <p:xfrm>
          <a:off x="587406" y="1204751"/>
          <a:ext cx="4584589" cy="236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7059">
                  <a:extLst>
                    <a:ext uri="{9D8B030D-6E8A-4147-A177-3AD203B41FA5}">
                      <a16:colId xmlns:a16="http://schemas.microsoft.com/office/drawing/2014/main" val="31382780"/>
                    </a:ext>
                  </a:extLst>
                </a:gridCol>
                <a:gridCol w="923829">
                  <a:extLst>
                    <a:ext uri="{9D8B030D-6E8A-4147-A177-3AD203B41FA5}">
                      <a16:colId xmlns:a16="http://schemas.microsoft.com/office/drawing/2014/main" val="2813903659"/>
                    </a:ext>
                  </a:extLst>
                </a:gridCol>
                <a:gridCol w="743235">
                  <a:extLst>
                    <a:ext uri="{9D8B030D-6E8A-4147-A177-3AD203B41FA5}">
                      <a16:colId xmlns:a16="http://schemas.microsoft.com/office/drawing/2014/main" val="2032275159"/>
                    </a:ext>
                  </a:extLst>
                </a:gridCol>
                <a:gridCol w="884059">
                  <a:extLst>
                    <a:ext uri="{9D8B030D-6E8A-4147-A177-3AD203B41FA5}">
                      <a16:colId xmlns:a16="http://schemas.microsoft.com/office/drawing/2014/main" val="1490925078"/>
                    </a:ext>
                  </a:extLst>
                </a:gridCol>
                <a:gridCol w="1016407">
                  <a:extLst>
                    <a:ext uri="{9D8B030D-6E8A-4147-A177-3AD203B41FA5}">
                      <a16:colId xmlns:a16="http://schemas.microsoft.com/office/drawing/2014/main" val="2905647443"/>
                    </a:ext>
                  </a:extLst>
                </a:gridCol>
              </a:tblGrid>
              <a:tr h="6023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Year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Num Names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Num Paid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Num Attend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% Attend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5733088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175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188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89%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55933515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177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76%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1494755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157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78%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60900966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180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76%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37251075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2017-18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173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76%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82904054"/>
                  </a:ext>
                </a:extLst>
              </a:tr>
              <a:tr h="2943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2018-19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225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73%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01719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052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24135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Lecture attendances in 2018-19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BFEF6B5-2487-43F2-BB25-84A0A80FAE6E}"/>
              </a:ext>
            </a:extLst>
          </p:cNvPr>
          <p:cNvGraphicFramePr>
            <a:graphicFrameLocks noGrp="1"/>
          </p:cNvGraphicFramePr>
          <p:nvPr/>
        </p:nvGraphicFramePr>
        <p:xfrm>
          <a:off x="611560" y="1340768"/>
          <a:ext cx="7846638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839">
                  <a:extLst>
                    <a:ext uri="{9D8B030D-6E8A-4147-A177-3AD203B41FA5}">
                      <a16:colId xmlns:a16="http://schemas.microsoft.com/office/drawing/2014/main" val="1974978951"/>
                    </a:ext>
                  </a:extLst>
                </a:gridCol>
                <a:gridCol w="4769220">
                  <a:extLst>
                    <a:ext uri="{9D8B030D-6E8A-4147-A177-3AD203B41FA5}">
                      <a16:colId xmlns:a16="http://schemas.microsoft.com/office/drawing/2014/main" val="3353879775"/>
                    </a:ext>
                  </a:extLst>
                </a:gridCol>
                <a:gridCol w="862335">
                  <a:extLst>
                    <a:ext uri="{9D8B030D-6E8A-4147-A177-3AD203B41FA5}">
                      <a16:colId xmlns:a16="http://schemas.microsoft.com/office/drawing/2014/main" val="2636368275"/>
                    </a:ext>
                  </a:extLst>
                </a:gridCol>
                <a:gridCol w="736055">
                  <a:extLst>
                    <a:ext uri="{9D8B030D-6E8A-4147-A177-3AD203B41FA5}">
                      <a16:colId xmlns:a16="http://schemas.microsoft.com/office/drawing/2014/main" val="4246774412"/>
                    </a:ext>
                  </a:extLst>
                </a:gridCol>
                <a:gridCol w="735189">
                  <a:extLst>
                    <a:ext uri="{9D8B030D-6E8A-4147-A177-3AD203B41FA5}">
                      <a16:colId xmlns:a16="http://schemas.microsoft.com/office/drawing/2014/main" val="670694223"/>
                    </a:ext>
                  </a:extLst>
                </a:gridCol>
              </a:tblGrid>
              <a:tr h="437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Mth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Subject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Mem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Vis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Tot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358541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Sep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Fiat Lux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9895052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Oct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Great Western Electrification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1280891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Nov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2861675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Dec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Metals in medicine - Stents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6461388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Jan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The Rosetta Mission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101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2283272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Feb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Handling Wicked Problems  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7364"/>
                  </a:ext>
                </a:extLst>
              </a:tr>
              <a:tr h="44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Mar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Plants in Today’s Healthcare (with RSC)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9568986"/>
                  </a:ext>
                </a:extLst>
              </a:tr>
              <a:tr h="459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Apr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Mr Brunel’s Cheltenham Branch (with CAHS)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134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2127695"/>
                  </a:ext>
                </a:extLst>
              </a:tr>
              <a:tr h="434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May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Blockchain &amp; Crypto-currencies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4632827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Jun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Flying &amp; Sailing for a Living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0086660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4754061"/>
                  </a:ext>
                </a:extLst>
              </a:tr>
              <a:tr h="35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AVERAGE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96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6067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11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1171</TotalTime>
  <Words>753</Words>
  <Application>Microsoft Office PowerPoint</Application>
  <PresentationFormat>On-screen Show (4:3)</PresentationFormat>
  <Paragraphs>214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Chair’s report 2018-2019</vt:lpstr>
      <vt:lpstr>CSTS Membership 2014-2019 </vt:lpstr>
      <vt:lpstr>Lecture attendances in 2018-19</vt:lpstr>
      <vt:lpstr>Lecture attendances past 6 years</vt:lpstr>
      <vt:lpstr>Visits 2018-2019</vt:lpstr>
      <vt:lpstr>CSTS Projects and Plans</vt:lpstr>
      <vt:lpstr>Committee 2018-2019</vt:lpstr>
      <vt:lpstr>Other helpers 2018-2019</vt:lpstr>
      <vt:lpstr>Any Other Business</vt:lpstr>
      <vt:lpstr>Last but certainly not least   A VERY BIG THANK YOU  TO ALL OUR COMMITTEE MEMBERS &amp; HELPERS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Stoward</dc:creator>
  <cp:lastModifiedBy>John Mulligan</cp:lastModifiedBy>
  <cp:revision>91</cp:revision>
  <dcterms:created xsi:type="dcterms:W3CDTF">2015-05-18T10:50:30Z</dcterms:created>
  <dcterms:modified xsi:type="dcterms:W3CDTF">2020-11-09T12:58:12Z</dcterms:modified>
</cp:coreProperties>
</file>